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Montserrat Bold" panose="020B0604020202020204" charset="0"/>
      <p:regular r:id="rId16"/>
    </p:embeddedFont>
    <p:embeddedFont>
      <p:font typeface="Montserrat Heavy" panose="020B0604020202020204" charset="0"/>
      <p:regular r:id="rId17"/>
    </p:embeddedFont>
    <p:embeddedFont>
      <p:font typeface="Montserrat Semi-Bold" panose="020B0604020202020204" charset="0"/>
      <p:regular r:id="rId18"/>
    </p:embeddedFont>
    <p:embeddedFont>
      <p:font typeface="Montserrat Ultra-Bold" panose="020B0604020202020204" charset="0"/>
      <p:regular r:id="rId19"/>
    </p:embeddedFont>
    <p:embeddedFont>
      <p:font typeface="Open Sans" panose="020B0606030504020204" pitchFamily="3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93678">
            <a:off x="11723043" y="2540191"/>
            <a:ext cx="14781928" cy="10696741"/>
          </a:xfrm>
          <a:custGeom>
            <a:avLst/>
            <a:gdLst/>
            <a:ahLst/>
            <a:cxnLst/>
            <a:rect l="l" t="t" r="r" b="b"/>
            <a:pathLst>
              <a:path w="14781928" h="10696741">
                <a:moveTo>
                  <a:pt x="0" y="0"/>
                </a:moveTo>
                <a:lnTo>
                  <a:pt x="14781928" y="0"/>
                </a:lnTo>
                <a:lnTo>
                  <a:pt x="14781928" y="10696741"/>
                </a:lnTo>
                <a:lnTo>
                  <a:pt x="0" y="10696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-3342304">
            <a:off x="-4780674" y="482139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4"/>
                </a:lnTo>
                <a:lnTo>
                  <a:pt x="0" y="5889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5400000">
            <a:off x="-215782" y="8114299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-5400000">
            <a:off x="9823534" y="-262599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028700" y="3022823"/>
            <a:ext cx="14872679" cy="321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2"/>
              </a:lnSpc>
            </a:pPr>
            <a:r>
              <a:rPr lang="en-US" sz="10864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PLATAFORMA JUNTA DE VECINOS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1192" y="6620691"/>
            <a:ext cx="9494213" cy="58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952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INTEGRANTES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192" y="7358337"/>
            <a:ext cx="9494213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BRANDON INOSTROZA</a:t>
            </a:r>
          </a:p>
          <a:p>
            <a:pPr algn="l">
              <a:lnSpc>
                <a:spcPts val="2899"/>
              </a:lnSpc>
            </a:pPr>
            <a:r>
              <a:rPr lang="en-US" sz="249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BENJAMIN SALAS</a:t>
            </a:r>
          </a:p>
          <a:p>
            <a:pPr algn="l">
              <a:lnSpc>
                <a:spcPts val="2899"/>
              </a:lnSpc>
            </a:pPr>
            <a:r>
              <a:rPr lang="en-US" sz="249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RUBEN RAMIREZ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0716" y="6620691"/>
            <a:ext cx="9494213" cy="58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952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PROFESOR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90716" y="8156350"/>
            <a:ext cx="9494213" cy="58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5"/>
              </a:lnSpc>
            </a:pPr>
            <a:r>
              <a:rPr lang="en-US" sz="3952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SECCIÓN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90716" y="8966973"/>
            <a:ext cx="9494213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 b="1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0007V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0716" y="7358337"/>
            <a:ext cx="9494213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ANTONIO GALLARDO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6229389" y="-178195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1510721" y="8325143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6945808" y="151699"/>
            <a:ext cx="681487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PERSONAS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0" y="618278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" name="AutoShape 8"/>
          <p:cNvSpPr/>
          <p:nvPr/>
        </p:nvSpPr>
        <p:spPr>
          <a:xfrm flipV="1">
            <a:off x="6964858" y="1872083"/>
            <a:ext cx="19050" cy="102870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433249" y="2060477"/>
            <a:ext cx="313164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Señora Eugenia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8869" y="6439955"/>
            <a:ext cx="3460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Comportamiento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88478" y="6392013"/>
            <a:ext cx="254823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Necesidades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88478" y="2762885"/>
            <a:ext cx="609411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63 años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Viuda Vive sola con sus gatos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parte de la junta de vecinos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8869" y="7477760"/>
            <a:ext cx="2623344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Conflictiva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Puntual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Responsable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Observadora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488478" y="7505803"/>
            <a:ext cx="10799522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le gustan las ideas de los demas y quiere imponer su punto de vista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Siempre habla se queja en la junta de vecinos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gusta observar a las personas.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2583" y="3062880"/>
            <a:ext cx="4225769" cy="2796050"/>
          </a:xfrm>
          <a:custGeom>
            <a:avLst/>
            <a:gdLst/>
            <a:ahLst/>
            <a:cxnLst/>
            <a:rect l="l" t="t" r="r" b="b"/>
            <a:pathLst>
              <a:path w="4225769" h="2796050">
                <a:moveTo>
                  <a:pt x="0" y="0"/>
                </a:moveTo>
                <a:lnTo>
                  <a:pt x="4225769" y="0"/>
                </a:lnTo>
                <a:lnTo>
                  <a:pt x="4225769" y="2796050"/>
                </a:lnTo>
                <a:lnTo>
                  <a:pt x="0" y="2796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AEB5C25-07A8-998D-5F6E-8A899F3DD1AA}"/>
              </a:ext>
            </a:extLst>
          </p:cNvPr>
          <p:cNvSpPr txBox="1"/>
          <p:nvPr/>
        </p:nvSpPr>
        <p:spPr>
          <a:xfrm>
            <a:off x="7488478" y="1991995"/>
            <a:ext cx="1255472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Perfil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6229389" y="-178195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1510721" y="8325143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6945808" y="151699"/>
            <a:ext cx="681487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PERSONAS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0" y="618278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" name="AutoShape 8"/>
          <p:cNvSpPr/>
          <p:nvPr/>
        </p:nvSpPr>
        <p:spPr>
          <a:xfrm flipV="1">
            <a:off x="6964858" y="1872083"/>
            <a:ext cx="19050" cy="102870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327036" y="2060477"/>
            <a:ext cx="33440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Jesus de Nazaret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8869" y="6439955"/>
            <a:ext cx="3460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Comportamiento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88478" y="6392013"/>
            <a:ext cx="254823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Necesidades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88478" y="2762885"/>
            <a:ext cx="7311330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38años</a:t>
            </a:r>
          </a:p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Casado</a:t>
            </a:r>
          </a:p>
          <a:p>
            <a:pPr algn="l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Vive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familia y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tienen</a:t>
            </a:r>
            <a:r>
              <a:rPr lang="en-US" sz="33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</a:t>
            </a: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perro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8869" y="7477760"/>
            <a:ext cx="3647083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Pacifico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Amigable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Optimista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Trabaja en equipo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488478" y="7505803"/>
            <a:ext cx="10799522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Busca evitar a las personas conflictivas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gusta asistir de vez en cuando a las actividades de la junta de vecinos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2583" y="3062880"/>
            <a:ext cx="4225769" cy="2796050"/>
          </a:xfrm>
          <a:custGeom>
            <a:avLst/>
            <a:gdLst/>
            <a:ahLst/>
            <a:cxnLst/>
            <a:rect l="l" t="t" r="r" b="b"/>
            <a:pathLst>
              <a:path w="4225769" h="2796050">
                <a:moveTo>
                  <a:pt x="0" y="0"/>
                </a:moveTo>
                <a:lnTo>
                  <a:pt x="4225769" y="0"/>
                </a:lnTo>
                <a:lnTo>
                  <a:pt x="4225769" y="2796050"/>
                </a:lnTo>
                <a:lnTo>
                  <a:pt x="0" y="2796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957859" y="2995833"/>
            <a:ext cx="4395217" cy="2930144"/>
          </a:xfrm>
          <a:custGeom>
            <a:avLst/>
            <a:gdLst/>
            <a:ahLst/>
            <a:cxnLst/>
            <a:rect l="l" t="t" r="r" b="b"/>
            <a:pathLst>
              <a:path w="4395217" h="2930144">
                <a:moveTo>
                  <a:pt x="0" y="0"/>
                </a:moveTo>
                <a:lnTo>
                  <a:pt x="4395217" y="0"/>
                </a:lnTo>
                <a:lnTo>
                  <a:pt x="4395217" y="2930144"/>
                </a:lnTo>
                <a:lnTo>
                  <a:pt x="0" y="2930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07FF1676-FB57-361F-A77D-DC4630D6761E}"/>
              </a:ext>
            </a:extLst>
          </p:cNvPr>
          <p:cNvSpPr txBox="1"/>
          <p:nvPr/>
        </p:nvSpPr>
        <p:spPr>
          <a:xfrm>
            <a:off x="7488478" y="1991995"/>
            <a:ext cx="1255472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Perfil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6229389" y="-178195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1510721" y="8325143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102783" y="1256524"/>
            <a:ext cx="7040207" cy="8629894"/>
          </a:xfrm>
          <a:custGeom>
            <a:avLst/>
            <a:gdLst/>
            <a:ahLst/>
            <a:cxnLst/>
            <a:rect l="l" t="t" r="r" b="b"/>
            <a:pathLst>
              <a:path w="7040207" h="8629894">
                <a:moveTo>
                  <a:pt x="0" y="0"/>
                </a:moveTo>
                <a:lnTo>
                  <a:pt x="7040207" y="0"/>
                </a:lnTo>
                <a:lnTo>
                  <a:pt x="7040207" y="8629894"/>
                </a:lnTo>
                <a:lnTo>
                  <a:pt x="0" y="8629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36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6102783" y="275449"/>
            <a:ext cx="78471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SECUENCIADOR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6229389" y="-178195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1510721" y="8325143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281803" y="1256524"/>
            <a:ext cx="14543512" cy="8907901"/>
          </a:xfrm>
          <a:custGeom>
            <a:avLst/>
            <a:gdLst/>
            <a:ahLst/>
            <a:cxnLst/>
            <a:rect l="l" t="t" r="r" b="b"/>
            <a:pathLst>
              <a:path w="14543512" h="8907901">
                <a:moveTo>
                  <a:pt x="0" y="0"/>
                </a:moveTo>
                <a:lnTo>
                  <a:pt x="14543512" y="0"/>
                </a:lnTo>
                <a:lnTo>
                  <a:pt x="14543512" y="8907901"/>
                </a:lnTo>
                <a:lnTo>
                  <a:pt x="0" y="8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5736561" y="275449"/>
            <a:ext cx="681487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CANVAS MVP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2776612" y="-2704720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2366934" y="458508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3" y="0"/>
                </a:lnTo>
                <a:lnTo>
                  <a:pt x="5078843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707660" y="2749701"/>
            <a:ext cx="14872679" cy="345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30"/>
              </a:lnSpc>
            </a:pPr>
            <a:r>
              <a:rPr lang="en-US" sz="11664" b="1" dirty="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¡GRACIAS POR</a:t>
            </a:r>
          </a:p>
          <a:p>
            <a:pPr algn="l">
              <a:lnSpc>
                <a:spcPts val="13530"/>
              </a:lnSpc>
            </a:pPr>
            <a:r>
              <a:rPr lang="en-US" sz="11664" b="1" dirty="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 ATENCIÓN!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83321">
            <a:off x="11118598" y="8397437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69" y="0"/>
                </a:lnTo>
                <a:lnTo>
                  <a:pt x="8802069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01613" y="-1031149"/>
            <a:ext cx="9470069" cy="14205104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>
                <a:alphaModFix amt="6000"/>
              </a:blip>
              <a:stretch>
                <a:fillRect l="-62570" r="-62570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Freeform 5"/>
          <p:cNvSpPr/>
          <p:nvPr/>
        </p:nvSpPr>
        <p:spPr>
          <a:xfrm rot="-2051616">
            <a:off x="-924547" y="6870074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 rot="-5400000">
            <a:off x="16444237" y="-1932026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1283160" y="6068331"/>
            <a:ext cx="597614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PERSONAS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83160" y="6792776"/>
            <a:ext cx="597614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SECUENCIADOR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3160" y="7517221"/>
            <a:ext cx="597614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CANVAS MVP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724602" y="2518730"/>
            <a:ext cx="374182" cy="37418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5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24602" y="3243175"/>
            <a:ext cx="374182" cy="3741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5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24602" y="3969782"/>
            <a:ext cx="374182" cy="3741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5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3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724602" y="4692065"/>
            <a:ext cx="374182" cy="37418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5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4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724602" y="5418672"/>
            <a:ext cx="374182" cy="37418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5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724602" y="6140955"/>
            <a:ext cx="374182" cy="37418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5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724602" y="6867562"/>
            <a:ext cx="374182" cy="374182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5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7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724602" y="7594169"/>
            <a:ext cx="374182" cy="37418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5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8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283160" y="2446106"/>
            <a:ext cx="597614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CONTEXTO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83160" y="3170551"/>
            <a:ext cx="597614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ANÁLISIS DE OPORTUNIDAD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83160" y="3894996"/>
            <a:ext cx="597614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VISIÓN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83160" y="4619441"/>
            <a:ext cx="597614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ALCANCE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52550" y="2541356"/>
            <a:ext cx="7246808" cy="141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48"/>
              </a:lnSpc>
            </a:pPr>
            <a:r>
              <a:rPr lang="en-US" sz="9610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INDICE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83160" y="5343886"/>
            <a:ext cx="597614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OBJETIVO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724602" y="8320777"/>
            <a:ext cx="374182" cy="374182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740"/>
                </a:lnSpc>
              </a:pPr>
              <a:r>
                <a:rPr lang="en-US" sz="1500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9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1283160" y="8246201"/>
            <a:ext cx="5976140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+ "HOLA MUNDO" EN PRODUCCIÓN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30977" y="7114350"/>
            <a:ext cx="7386486" cy="5560009"/>
          </a:xfrm>
          <a:custGeom>
            <a:avLst/>
            <a:gdLst/>
            <a:ahLst/>
            <a:cxnLst/>
            <a:rect l="l" t="t" r="r" b="b"/>
            <a:pathLst>
              <a:path w="7386486" h="5560009">
                <a:moveTo>
                  <a:pt x="0" y="0"/>
                </a:moveTo>
                <a:lnTo>
                  <a:pt x="7386485" y="0"/>
                </a:lnTo>
                <a:lnTo>
                  <a:pt x="7386485" y="5560009"/>
                </a:lnTo>
                <a:lnTo>
                  <a:pt x="0" y="5560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-4550530" y="7435847"/>
            <a:ext cx="8595850" cy="6345300"/>
          </a:xfrm>
          <a:custGeom>
            <a:avLst/>
            <a:gdLst/>
            <a:ahLst/>
            <a:cxnLst/>
            <a:rect l="l" t="t" r="r" b="b"/>
            <a:pathLst>
              <a:path w="8595850" h="6345300">
                <a:moveTo>
                  <a:pt x="0" y="0"/>
                </a:moveTo>
                <a:lnTo>
                  <a:pt x="8595850" y="0"/>
                </a:lnTo>
                <a:lnTo>
                  <a:pt x="8595850" y="6345300"/>
                </a:lnTo>
                <a:lnTo>
                  <a:pt x="0" y="634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5815379" y="-2057400"/>
            <a:ext cx="2887841" cy="4114800"/>
          </a:xfrm>
          <a:custGeom>
            <a:avLst/>
            <a:gdLst/>
            <a:ahLst/>
            <a:cxnLst/>
            <a:rect l="l" t="t" r="r" b="b"/>
            <a:pathLst>
              <a:path w="2887841" h="4114800">
                <a:moveTo>
                  <a:pt x="0" y="0"/>
                </a:moveTo>
                <a:lnTo>
                  <a:pt x="2887842" y="0"/>
                </a:lnTo>
                <a:lnTo>
                  <a:pt x="2887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930977" y="2375723"/>
            <a:ext cx="5802995" cy="5993333"/>
            <a:chOff x="0" y="0"/>
            <a:chExt cx="6350000" cy="6558280"/>
          </a:xfrm>
        </p:grpSpPr>
        <p:sp>
          <p:nvSpPr>
            <p:cNvPr id="6" name="Freeform 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23434" r="-23434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75568" y="275449"/>
            <a:ext cx="7146523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CONTEXTO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4239" y="1649730"/>
            <a:ext cx="9919544" cy="691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En la actualidad, la junta de vecinos villa cariño enfrenta varios desafíos relacionados con la falta de herramientas tecnológicas que faciliten la gestión interna y la comunicación con la comunidad. La administración de actividades, proyectos y solicitudes se realiza de manera manual, utilizando documentos físicos o herramientas básicas como hojas de cálculo, correos electrónicos y mensajería instantánea no centralizada. Esto genera varios problemas, entre ellos:</a:t>
            </a:r>
          </a:p>
          <a:p>
            <a:pPr algn="l">
              <a:lnSpc>
                <a:spcPts val="3900"/>
              </a:lnSpc>
            </a:pPr>
            <a:endParaRPr lang="en-US" sz="2600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Comunicación Ineficiente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Falta de Transparencia en la Gestión de Proyectos y Solicitudes</a:t>
            </a:r>
          </a:p>
          <a:p>
            <a:pPr marL="561341" lvl="1" indent="-280670" algn="l">
              <a:lnSpc>
                <a:spcPts val="3900"/>
              </a:lnSpc>
              <a:buFont typeface="Arial"/>
              <a:buChar char="•"/>
            </a:pPr>
            <a:r>
              <a:rPr lang="en-US" sz="2600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Dificultad para Organizar Actividades Vecinales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2776612" y="-2704720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2366934" y="458508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3" y="0"/>
                </a:lnTo>
                <a:lnTo>
                  <a:pt x="5078843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6229389" y="-178195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1510721" y="8325143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5106353" y="0"/>
            <a:ext cx="8075295" cy="10287000"/>
          </a:xfrm>
          <a:custGeom>
            <a:avLst/>
            <a:gdLst/>
            <a:ahLst/>
            <a:cxnLst/>
            <a:rect l="l" t="t" r="r" b="b"/>
            <a:pathLst>
              <a:path w="8075295" h="10287000">
                <a:moveTo>
                  <a:pt x="0" y="0"/>
                </a:moveTo>
                <a:lnTo>
                  <a:pt x="8075295" y="0"/>
                </a:lnTo>
                <a:lnTo>
                  <a:pt x="80752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6229389" y="-178195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1510721" y="8325143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260115" y="2298285"/>
            <a:ext cx="6764376" cy="528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78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Para:  Internos de la junta de vecinos, vecinos.</a:t>
            </a:r>
          </a:p>
          <a:p>
            <a:pPr algn="l">
              <a:lnSpc>
                <a:spcPts val="4179"/>
              </a:lnSpc>
            </a:pPr>
            <a:endParaRPr lang="en-US" sz="2786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algn="l">
              <a:lnSpc>
                <a:spcPts val="4179"/>
              </a:lnSpc>
            </a:pPr>
            <a:r>
              <a:rPr lang="en-US" sz="278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Quienes: tienen dificultades para solicitar certificados de residencia, novedades y solicitudes de recintos.</a:t>
            </a:r>
          </a:p>
          <a:p>
            <a:pPr algn="l">
              <a:lnSpc>
                <a:spcPts val="4179"/>
              </a:lnSpc>
            </a:pPr>
            <a:endParaRPr lang="en-US" sz="2786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algn="l">
              <a:lnSpc>
                <a:spcPts val="4179"/>
              </a:lnSpc>
            </a:pPr>
            <a:r>
              <a:rPr lang="en-US" sz="278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El: Sistema de unidad territorial</a:t>
            </a:r>
          </a:p>
          <a:p>
            <a:pPr algn="l">
              <a:lnSpc>
                <a:spcPts val="4179"/>
              </a:lnSpc>
            </a:pPr>
            <a:endParaRPr lang="en-US" sz="2786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algn="l">
              <a:lnSpc>
                <a:spcPts val="4179"/>
              </a:lnSpc>
            </a:pPr>
            <a:r>
              <a:rPr lang="en-US" sz="2786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El: Sitio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35056" y="275449"/>
            <a:ext cx="339769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VISIÓN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236592"/>
            <a:ext cx="8425396" cy="534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282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Que: facilita la información de novedades, actividades y solicitud de certificado de residencia</a:t>
            </a:r>
          </a:p>
          <a:p>
            <a:pPr algn="l">
              <a:lnSpc>
                <a:spcPts val="4233"/>
              </a:lnSpc>
            </a:pPr>
            <a:endParaRPr lang="en-US" sz="2822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algn="l">
              <a:lnSpc>
                <a:spcPts val="4233"/>
              </a:lnSpc>
            </a:pPr>
            <a:r>
              <a:rPr lang="en-US" sz="282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 diferencia de: El grupo de WhatsApp o el ir al donde ir a la casa de un vecino</a:t>
            </a:r>
          </a:p>
          <a:p>
            <a:pPr algn="l">
              <a:lnSpc>
                <a:spcPts val="4233"/>
              </a:lnSpc>
            </a:pPr>
            <a:endParaRPr lang="en-US" sz="2822" b="1">
              <a:solidFill>
                <a:srgbClr val="FFFFFF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  <a:p>
            <a:pPr algn="l">
              <a:lnSpc>
                <a:spcPts val="4233"/>
              </a:lnSpc>
            </a:pPr>
            <a:r>
              <a:rPr lang="en-US" sz="2822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Nuestro producto: hace que sea más dinámico y fácil las solicitudes o información de novedades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6229389" y="-178195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1510721" y="8325143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5717165" y="1256524"/>
            <a:ext cx="8229938" cy="8857718"/>
            <a:chOff x="0" y="0"/>
            <a:chExt cx="75519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5194" cy="812800"/>
            </a:xfrm>
            <a:custGeom>
              <a:avLst/>
              <a:gdLst/>
              <a:ahLst/>
              <a:cxnLst/>
              <a:rect l="l" t="t" r="r" b="b"/>
              <a:pathLst>
                <a:path w="755194" h="812800">
                  <a:moveTo>
                    <a:pt x="21636" y="0"/>
                  </a:moveTo>
                  <a:lnTo>
                    <a:pt x="733558" y="0"/>
                  </a:lnTo>
                  <a:cubicBezTo>
                    <a:pt x="739296" y="0"/>
                    <a:pt x="744799" y="2280"/>
                    <a:pt x="748857" y="6337"/>
                  </a:cubicBezTo>
                  <a:cubicBezTo>
                    <a:pt x="752914" y="10395"/>
                    <a:pt x="755194" y="15898"/>
                    <a:pt x="755194" y="21636"/>
                  </a:cubicBezTo>
                  <a:lnTo>
                    <a:pt x="755194" y="791164"/>
                  </a:lnTo>
                  <a:cubicBezTo>
                    <a:pt x="755194" y="803113"/>
                    <a:pt x="745507" y="812800"/>
                    <a:pt x="733558" y="812800"/>
                  </a:cubicBezTo>
                  <a:lnTo>
                    <a:pt x="21636" y="812800"/>
                  </a:lnTo>
                  <a:cubicBezTo>
                    <a:pt x="9687" y="812800"/>
                    <a:pt x="0" y="803113"/>
                    <a:pt x="0" y="791164"/>
                  </a:cubicBezTo>
                  <a:lnTo>
                    <a:pt x="0" y="21636"/>
                  </a:lnTo>
                  <a:cubicBezTo>
                    <a:pt x="0" y="9687"/>
                    <a:pt x="9687" y="0"/>
                    <a:pt x="21636" y="0"/>
                  </a:cubicBezTo>
                  <a:close/>
                </a:path>
              </a:pathLst>
            </a:custGeom>
            <a:blipFill>
              <a:blip r:embed="rId7"/>
              <a:stretch>
                <a:fillRect t="-9943" b="-9943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05757" y="275449"/>
            <a:ext cx="581819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ALCANCE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82471" y="2317335"/>
            <a:ext cx="227905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Intuitivo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Responsive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Gratuito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14857" y="2317335"/>
            <a:ext cx="293839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Whatsapp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Chile Atiende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Registro Civil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82471" y="6564415"/>
            <a:ext cx="3649663" cy="332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 novedades dentro 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la villa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Mandar solicitudes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Sacar certificados 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residencia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Inscripciones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Reservas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78626" y="6802540"/>
            <a:ext cx="2983012" cy="284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Mostrar contenido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farandulero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Pagar cuentas 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servicios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pagar derechos </a:t>
            </a:r>
          </a:p>
          <a:p>
            <a:pPr algn="l">
              <a:lnSpc>
                <a:spcPts val="3797"/>
              </a:lnSpc>
            </a:pPr>
            <a:r>
              <a:rPr lang="en-US" sz="271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aseo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6229389" y="-178195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1510721" y="8325143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7135056" y="275449"/>
            <a:ext cx="581819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OBJETIVO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4855" y="1819592"/>
            <a:ext cx="15838289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Objetivos: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 genere beneficios monetarios para la empresa.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Agilizar lo tramites y mejorr la comunicación en la junta de vecinos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Grupo de negocio: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Conseguir el maximo beneficio posible en el menor tiempo posible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 genere ganancias a través de los certificados y/o con ads dentro de la web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 llegue a varias comunas 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Grupo de cumplir las necesidades para los usuarios finales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Cubrir las necesidades de los clientes.</a:t>
            </a:r>
          </a:p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Facilitar la comunicación de los usuarios.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 rot="8932766">
            <a:off x="11424280" y="6941725"/>
            <a:ext cx="8802070" cy="5889385"/>
          </a:xfrm>
          <a:custGeom>
            <a:avLst/>
            <a:gdLst/>
            <a:ahLst/>
            <a:cxnLst/>
            <a:rect l="l" t="t" r="r" b="b"/>
            <a:pathLst>
              <a:path w="8802070" h="5889385">
                <a:moveTo>
                  <a:pt x="0" y="0"/>
                </a:moveTo>
                <a:lnTo>
                  <a:pt x="8802070" y="0"/>
                </a:lnTo>
                <a:lnTo>
                  <a:pt x="8802070" y="5889385"/>
                </a:lnTo>
                <a:lnTo>
                  <a:pt x="0" y="588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 rot="-6373566">
            <a:off x="16229389" y="-1781951"/>
            <a:ext cx="3194581" cy="4114800"/>
          </a:xfrm>
          <a:custGeom>
            <a:avLst/>
            <a:gdLst/>
            <a:ahLst/>
            <a:cxnLst/>
            <a:rect l="l" t="t" r="r" b="b"/>
            <a:pathLst>
              <a:path w="3194581" h="4114800">
                <a:moveTo>
                  <a:pt x="0" y="0"/>
                </a:moveTo>
                <a:lnTo>
                  <a:pt x="3194581" y="0"/>
                </a:lnTo>
                <a:lnTo>
                  <a:pt x="31945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 rot="1830749">
            <a:off x="-1510721" y="8325143"/>
            <a:ext cx="5078842" cy="6541834"/>
          </a:xfrm>
          <a:custGeom>
            <a:avLst/>
            <a:gdLst/>
            <a:ahLst/>
            <a:cxnLst/>
            <a:rect l="l" t="t" r="r" b="b"/>
            <a:pathLst>
              <a:path w="5078842" h="6541834">
                <a:moveTo>
                  <a:pt x="0" y="0"/>
                </a:moveTo>
                <a:lnTo>
                  <a:pt x="5078842" y="0"/>
                </a:lnTo>
                <a:lnTo>
                  <a:pt x="5078842" y="6541834"/>
                </a:lnTo>
                <a:lnTo>
                  <a:pt x="0" y="6541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6945808" y="151699"/>
            <a:ext cx="6814877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PERSONAS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0" y="618278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8" name="AutoShape 8"/>
          <p:cNvSpPr/>
          <p:nvPr/>
        </p:nvSpPr>
        <p:spPr>
          <a:xfrm flipV="1">
            <a:off x="6964858" y="1872083"/>
            <a:ext cx="19050" cy="102870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74826" y="3626807"/>
            <a:ext cx="3848489" cy="2232123"/>
          </a:xfrm>
          <a:custGeom>
            <a:avLst/>
            <a:gdLst/>
            <a:ahLst/>
            <a:cxnLst/>
            <a:rect l="l" t="t" r="r" b="b"/>
            <a:pathLst>
              <a:path w="3848489" h="2232123">
                <a:moveTo>
                  <a:pt x="0" y="0"/>
                </a:moveTo>
                <a:lnTo>
                  <a:pt x="3848489" y="0"/>
                </a:lnTo>
                <a:lnTo>
                  <a:pt x="3848489" y="2232123"/>
                </a:lnTo>
                <a:lnTo>
                  <a:pt x="0" y="2232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605369" y="2060477"/>
            <a:ext cx="27874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Señora Nancy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88478" y="1991995"/>
            <a:ext cx="1255472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Perfil</a:t>
            </a:r>
            <a:endParaRPr lang="en-US" sz="33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6786" y="6435193"/>
            <a:ext cx="34604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Comportamiento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88478" y="6392013"/>
            <a:ext cx="254823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Necesidades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88478" y="2762885"/>
            <a:ext cx="6094512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60 años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separada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vive con sus nietos e hijo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 parte de la junta de vecinos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6786" y="7477760"/>
            <a:ext cx="256773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Agradable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Proactiva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Responsable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8478" y="7505803"/>
            <a:ext cx="902397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gusta proponer ideas para hacer en la junta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Siempre habla con la presidenta de la junta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gusta salir de panoramas con sus nietos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500</Words>
  <Application>Microsoft Office PowerPoint</Application>
  <PresentationFormat>Personalizado</PresentationFormat>
  <Paragraphs>127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Open Sans</vt:lpstr>
      <vt:lpstr>Montserrat Heavy</vt:lpstr>
      <vt:lpstr>Arial</vt:lpstr>
      <vt:lpstr>Montserrat Ultra-Bold</vt:lpstr>
      <vt:lpstr>Calibri</vt:lpstr>
      <vt:lpstr>Montserrat Semi-Bold</vt:lpstr>
      <vt:lpstr>Montserrat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Propuesta de Proyecto Minimalista Gradiente Azul</dc:title>
  <cp:lastModifiedBy>BRANDON DYLAN Inostroza Canio</cp:lastModifiedBy>
  <cp:revision>2</cp:revision>
  <dcterms:created xsi:type="dcterms:W3CDTF">2006-08-16T00:00:00Z</dcterms:created>
  <dcterms:modified xsi:type="dcterms:W3CDTF">2024-09-23T15:24:50Z</dcterms:modified>
  <dc:identifier>DAGRbWsT758</dc:identifier>
</cp:coreProperties>
</file>